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61" r:id="rId2"/>
    <p:sldId id="262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900" autoAdjust="0"/>
    <p:restoredTop sz="86416" autoAdjust="0"/>
  </p:normalViewPr>
  <p:slideViewPr>
    <p:cSldViewPr>
      <p:cViewPr varScale="1">
        <p:scale>
          <a:sx n="95" d="100"/>
          <a:sy n="95" d="100"/>
        </p:scale>
        <p:origin x="943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635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2" cstate="print"/>
          <a:srcRect t="33333"/>
          <a:stretch>
            <a:fillRect/>
          </a:stretch>
        </p:blipFill>
        <p:spPr>
          <a:xfrm>
            <a:off x="0" y="0"/>
            <a:ext cx="9144000" cy="4572000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7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007888"/>
            <a:ext cx="7772400" cy="1470025"/>
          </a:xfrm>
        </p:spPr>
        <p:txBody>
          <a:bodyPr/>
          <a:lstStyle>
            <a:lvl1pPr algn="ctr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4962525"/>
            <a:ext cx="7885113" cy="1362075"/>
          </a:xfrm>
        </p:spPr>
        <p:txBody>
          <a:bodyPr anchor="t"/>
          <a:lstStyle>
            <a:lvl1pPr algn="l">
              <a:defRPr sz="3200" b="0" i="0" cap="all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3462338"/>
            <a:ext cx="7885113" cy="1500187"/>
          </a:xfrm>
        </p:spPr>
        <p:txBody>
          <a:bodyPr anchor="b">
            <a:normAutofit/>
          </a:bodyPr>
          <a:lstStyle>
            <a:lvl1pPr marL="0" indent="0">
              <a:buNone/>
              <a:defRPr sz="1700" baseline="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3733800" cy="4114800"/>
          </a:xfrm>
        </p:spPr>
        <p:txBody>
          <a:bodyPr/>
          <a:lstStyle>
            <a:lvl5pPr>
              <a:defRPr/>
            </a:lvl5pPr>
            <a:lvl6pPr>
              <a:buClr>
                <a:schemeClr val="tx2"/>
              </a:buClr>
              <a:buFont typeface="Arial" pitchFamily="34" charset="0"/>
              <a:buChar char="•"/>
              <a:defRPr/>
            </a:lvl6pPr>
            <a:lvl7pPr>
              <a:buClr>
                <a:schemeClr val="tx2"/>
              </a:buClr>
              <a:buFont typeface="Arial" pitchFamily="34" charset="0"/>
              <a:buChar char="•"/>
              <a:defRPr/>
            </a:lvl7pPr>
            <a:lvl8pPr>
              <a:buClr>
                <a:schemeClr val="tx2"/>
              </a:buClr>
              <a:buFont typeface="Arial" pitchFamily="34" charset="0"/>
              <a:buChar char="•"/>
              <a:defRPr/>
            </a:lvl8pPr>
            <a:lvl9pPr>
              <a:buClr>
                <a:schemeClr val="tx2"/>
              </a:buCl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1600200"/>
            <a:ext cx="3733800" cy="41148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0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962400" y="1447800"/>
            <a:ext cx="4648200" cy="4267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2648" y="2547891"/>
            <a:ext cx="2971800" cy="3167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horizon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657344" y="1447800"/>
            <a:ext cx="3419856" cy="3474720"/>
          </a:xfrm>
          <a:custGeom>
            <a:avLst/>
            <a:gdLst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74450 w 3419856"/>
              <a:gd name="connsiteY9" fmla="*/ 3429000 h 3429000"/>
              <a:gd name="connsiteX10" fmla="*/ 21806 w 3419856"/>
              <a:gd name="connsiteY10" fmla="*/ 3407194 h 3429000"/>
              <a:gd name="connsiteX11" fmla="*/ 0 w 3419856"/>
              <a:gd name="connsiteY11" fmla="*/ 3354550 h 3429000"/>
              <a:gd name="connsiteX12" fmla="*/ 0 w 3419856"/>
              <a:gd name="connsiteY12" fmla="*/ 74450 h 3429000"/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21806 w 3419856"/>
              <a:gd name="connsiteY9" fmla="*/ 3407194 h 3429000"/>
              <a:gd name="connsiteX10" fmla="*/ 0 w 3419856"/>
              <a:gd name="connsiteY10" fmla="*/ 3354550 h 3429000"/>
              <a:gd name="connsiteX11" fmla="*/ 0 w 3419856"/>
              <a:gd name="connsiteY11" fmla="*/ 74450 h 3429000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8026"/>
              <a:gd name="connsiteY0" fmla="*/ 74450 h 3910007"/>
              <a:gd name="connsiteX1" fmla="*/ 21806 w 3968026"/>
              <a:gd name="connsiteY1" fmla="*/ 21806 h 3910007"/>
              <a:gd name="connsiteX2" fmla="*/ 74450 w 3968026"/>
              <a:gd name="connsiteY2" fmla="*/ 0 h 3910007"/>
              <a:gd name="connsiteX3" fmla="*/ 3345406 w 3968026"/>
              <a:gd name="connsiteY3" fmla="*/ 0 h 3910007"/>
              <a:gd name="connsiteX4" fmla="*/ 3398050 w 3968026"/>
              <a:gd name="connsiteY4" fmla="*/ 21806 h 3910007"/>
              <a:gd name="connsiteX5" fmla="*/ 3419856 w 3968026"/>
              <a:gd name="connsiteY5" fmla="*/ 74450 h 3910007"/>
              <a:gd name="connsiteX6" fmla="*/ 3419856 w 3968026"/>
              <a:gd name="connsiteY6" fmla="*/ 3354550 h 3910007"/>
              <a:gd name="connsiteX7" fmla="*/ 3398050 w 3968026"/>
              <a:gd name="connsiteY7" fmla="*/ 3407194 h 3910007"/>
              <a:gd name="connsiteX8" fmla="*/ 0 w 3968026"/>
              <a:gd name="connsiteY8" fmla="*/ 3354550 h 3910007"/>
              <a:gd name="connsiteX9" fmla="*/ 0 w 3968026"/>
              <a:gd name="connsiteY9" fmla="*/ 74450 h 3910007"/>
              <a:gd name="connsiteX0" fmla="*/ 0 w 3419856"/>
              <a:gd name="connsiteY0" fmla="*/ 74450 h 3901233"/>
              <a:gd name="connsiteX1" fmla="*/ 21806 w 3419856"/>
              <a:gd name="connsiteY1" fmla="*/ 21806 h 3901233"/>
              <a:gd name="connsiteX2" fmla="*/ 74450 w 3419856"/>
              <a:gd name="connsiteY2" fmla="*/ 0 h 3901233"/>
              <a:gd name="connsiteX3" fmla="*/ 3345406 w 3419856"/>
              <a:gd name="connsiteY3" fmla="*/ 0 h 3901233"/>
              <a:gd name="connsiteX4" fmla="*/ 3398050 w 3419856"/>
              <a:gd name="connsiteY4" fmla="*/ 21806 h 3901233"/>
              <a:gd name="connsiteX5" fmla="*/ 3419856 w 3419856"/>
              <a:gd name="connsiteY5" fmla="*/ 74450 h 3901233"/>
              <a:gd name="connsiteX6" fmla="*/ 3419856 w 3419856"/>
              <a:gd name="connsiteY6" fmla="*/ 3354550 h 3901233"/>
              <a:gd name="connsiteX7" fmla="*/ 0 w 3419856"/>
              <a:gd name="connsiteY7" fmla="*/ 3354550 h 3901233"/>
              <a:gd name="connsiteX8" fmla="*/ 0 w 3419856"/>
              <a:gd name="connsiteY8" fmla="*/ 74450 h 3901233"/>
              <a:gd name="connsiteX0" fmla="*/ 0 w 3419856"/>
              <a:gd name="connsiteY0" fmla="*/ 74450 h 3354550"/>
              <a:gd name="connsiteX1" fmla="*/ 21806 w 3419856"/>
              <a:gd name="connsiteY1" fmla="*/ 21806 h 3354550"/>
              <a:gd name="connsiteX2" fmla="*/ 74450 w 3419856"/>
              <a:gd name="connsiteY2" fmla="*/ 0 h 3354550"/>
              <a:gd name="connsiteX3" fmla="*/ 3345406 w 3419856"/>
              <a:gd name="connsiteY3" fmla="*/ 0 h 3354550"/>
              <a:gd name="connsiteX4" fmla="*/ 3398050 w 3419856"/>
              <a:gd name="connsiteY4" fmla="*/ 21806 h 3354550"/>
              <a:gd name="connsiteX5" fmla="*/ 3419856 w 3419856"/>
              <a:gd name="connsiteY5" fmla="*/ 74450 h 3354550"/>
              <a:gd name="connsiteX6" fmla="*/ 3419856 w 3419856"/>
              <a:gd name="connsiteY6" fmla="*/ 3354550 h 3354550"/>
              <a:gd name="connsiteX7" fmla="*/ 0 w 3419856"/>
              <a:gd name="connsiteY7" fmla="*/ 3354550 h 3354550"/>
              <a:gd name="connsiteX8" fmla="*/ 0 w 3419856"/>
              <a:gd name="connsiteY8" fmla="*/ 74450 h 3354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419856" h="3354550">
                <a:moveTo>
                  <a:pt x="0" y="74450"/>
                </a:moveTo>
                <a:cubicBezTo>
                  <a:pt x="0" y="54705"/>
                  <a:pt x="7844" y="35768"/>
                  <a:pt x="21806" y="21806"/>
                </a:cubicBezTo>
                <a:cubicBezTo>
                  <a:pt x="35768" y="7844"/>
                  <a:pt x="54705" y="0"/>
                  <a:pt x="74450" y="0"/>
                </a:cubicBezTo>
                <a:lnTo>
                  <a:pt x="3345406" y="0"/>
                </a:lnTo>
                <a:cubicBezTo>
                  <a:pt x="3365151" y="0"/>
                  <a:pt x="3384088" y="7844"/>
                  <a:pt x="3398050" y="21806"/>
                </a:cubicBezTo>
                <a:cubicBezTo>
                  <a:pt x="3412012" y="35768"/>
                  <a:pt x="3419856" y="54705"/>
                  <a:pt x="3419856" y="74450"/>
                </a:cubicBezTo>
                <a:lnTo>
                  <a:pt x="3419856" y="3354550"/>
                </a:lnTo>
                <a:lnTo>
                  <a:pt x="0" y="3354550"/>
                </a:lnTo>
                <a:lnTo>
                  <a:pt x="0" y="74450"/>
                </a:lnTo>
                <a:close/>
              </a:path>
            </a:pathLst>
          </a:custGeom>
        </p:spPr>
        <p:txBody>
          <a:bodyPr>
            <a:normAutofit/>
          </a:bodyPr>
          <a:lstStyle>
            <a:lvl1pPr marL="0" indent="0" algn="ctr">
              <a:buNone/>
              <a:defRPr sz="2000" baseline="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547890"/>
            <a:ext cx="2971800" cy="2405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0"/>
            <a:ext cx="7924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715000" y="6356350"/>
            <a:ext cx="1524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strike="noStrike" spc="60" baseline="0">
                <a:solidFill>
                  <a:schemeClr val="tx1"/>
                </a:solidFill>
              </a:defRPr>
            </a:lvl1pPr>
          </a:lstStyle>
          <a:p>
            <a:fld id="{1428B44B-2FF9-4D06-B62B-7968FF54AAF1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cap="all" spc="60" baseline="0">
                <a:solidFill>
                  <a:schemeClr val="tx1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43800" y="6356350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aseline="0">
                <a:solidFill>
                  <a:schemeClr val="tx1"/>
                </a:solidFill>
              </a:defRPr>
            </a:lvl1pPr>
          </a:lstStyle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000" kern="1200" cap="all" spc="50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exagon 3"/>
          <p:cNvSpPr/>
          <p:nvPr/>
        </p:nvSpPr>
        <p:spPr>
          <a:xfrm>
            <a:off x="2643614" y="1900712"/>
            <a:ext cx="3096344" cy="2664296"/>
          </a:xfrm>
          <a:prstGeom prst="hexag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0" name="Group 79"/>
          <p:cNvGrpSpPr/>
          <p:nvPr/>
        </p:nvGrpSpPr>
        <p:grpSpPr>
          <a:xfrm>
            <a:off x="2267744" y="188640"/>
            <a:ext cx="3763706" cy="369332"/>
            <a:chOff x="2267744" y="188640"/>
            <a:chExt cx="3763706" cy="369332"/>
          </a:xfrm>
        </p:grpSpPr>
        <p:sp>
          <p:nvSpPr>
            <p:cNvPr id="5" name="TextBox 4"/>
            <p:cNvSpPr txBox="1"/>
            <p:nvPr/>
          </p:nvSpPr>
          <p:spPr>
            <a:xfrm>
              <a:off x="2267744" y="188640"/>
              <a:ext cx="6673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Ports</a:t>
              </a: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5364088" y="188640"/>
              <a:ext cx="6673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Ports</a:t>
              </a: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6804248" y="188640"/>
            <a:ext cx="1026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Adapters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48900" y="188640"/>
            <a:ext cx="1026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Adapters</a:t>
            </a:r>
          </a:p>
        </p:txBody>
      </p:sp>
      <p:sp>
        <p:nvSpPr>
          <p:cNvPr id="19" name="Oval 18"/>
          <p:cNvSpPr/>
          <p:nvPr/>
        </p:nvSpPr>
        <p:spPr>
          <a:xfrm>
            <a:off x="4011766" y="2527080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/>
          <p:cNvSpPr/>
          <p:nvPr/>
        </p:nvSpPr>
        <p:spPr>
          <a:xfrm>
            <a:off x="3507710" y="3191272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2" name="Group 81"/>
          <p:cNvGrpSpPr/>
          <p:nvPr/>
        </p:nvGrpSpPr>
        <p:grpSpPr>
          <a:xfrm>
            <a:off x="1979712" y="692696"/>
            <a:ext cx="1376852" cy="2592288"/>
            <a:chOff x="1979712" y="593976"/>
            <a:chExt cx="1376852" cy="2592288"/>
          </a:xfrm>
        </p:grpSpPr>
        <p:sp>
          <p:nvSpPr>
            <p:cNvPr id="12" name="TextBox 11"/>
            <p:cNvSpPr txBox="1"/>
            <p:nvPr/>
          </p:nvSpPr>
          <p:spPr>
            <a:xfrm>
              <a:off x="1979712" y="593976"/>
              <a:ext cx="137685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Presentation</a:t>
              </a:r>
            </a:p>
          </p:txBody>
        </p:sp>
        <p:sp>
          <p:nvSpPr>
            <p:cNvPr id="27" name="Flowchart: Decision 26"/>
            <p:cNvSpPr/>
            <p:nvPr/>
          </p:nvSpPr>
          <p:spPr>
            <a:xfrm>
              <a:off x="2591780" y="3068960"/>
              <a:ext cx="108012" cy="117304"/>
            </a:xfrm>
            <a:prstGeom prst="flowChartDecision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5127179" y="692696"/>
            <a:ext cx="1245021" cy="2592288"/>
            <a:chOff x="5127179" y="692696"/>
            <a:chExt cx="1245021" cy="2592288"/>
          </a:xfrm>
        </p:grpSpPr>
        <p:sp>
          <p:nvSpPr>
            <p:cNvPr id="13" name="TextBox 12"/>
            <p:cNvSpPr txBox="1"/>
            <p:nvPr/>
          </p:nvSpPr>
          <p:spPr>
            <a:xfrm>
              <a:off x="5127179" y="692696"/>
              <a:ext cx="12450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Persistence</a:t>
              </a:r>
            </a:p>
          </p:txBody>
        </p:sp>
        <p:sp>
          <p:nvSpPr>
            <p:cNvPr id="29" name="Flowchart: Decision 28"/>
            <p:cNvSpPr/>
            <p:nvPr/>
          </p:nvSpPr>
          <p:spPr>
            <a:xfrm>
              <a:off x="5678790" y="3167680"/>
              <a:ext cx="97646" cy="117304"/>
            </a:xfrm>
            <a:prstGeom prst="flowChartDecision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5" name="Group 84"/>
          <p:cNvGrpSpPr/>
          <p:nvPr/>
        </p:nvGrpSpPr>
        <p:grpSpPr>
          <a:xfrm>
            <a:off x="251520" y="1600200"/>
            <a:ext cx="2340260" cy="1621124"/>
            <a:chOff x="251520" y="1506488"/>
            <a:chExt cx="2340260" cy="1621124"/>
          </a:xfrm>
        </p:grpSpPr>
        <p:sp>
          <p:nvSpPr>
            <p:cNvPr id="9" name="Rectangle 8"/>
            <p:cNvSpPr/>
            <p:nvPr/>
          </p:nvSpPr>
          <p:spPr>
            <a:xfrm>
              <a:off x="251520" y="150648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Wicket</a:t>
              </a:r>
            </a:p>
          </p:txBody>
        </p:sp>
        <p:cxnSp>
          <p:nvCxnSpPr>
            <p:cNvPr id="31" name="Curved Connector 30"/>
            <p:cNvCxnSpPr>
              <a:stCxn id="9" idx="3"/>
            </p:cNvCxnSpPr>
            <p:nvPr/>
          </p:nvCxnSpPr>
          <p:spPr>
            <a:xfrm>
              <a:off x="1563494" y="1963688"/>
              <a:ext cx="1028286" cy="116392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6" name="Group 85"/>
          <p:cNvGrpSpPr/>
          <p:nvPr/>
        </p:nvGrpSpPr>
        <p:grpSpPr>
          <a:xfrm>
            <a:off x="251520" y="2761620"/>
            <a:ext cx="2340260" cy="914400"/>
            <a:chOff x="251520" y="2667908"/>
            <a:chExt cx="2340260" cy="914400"/>
          </a:xfrm>
        </p:grpSpPr>
        <p:sp>
          <p:nvSpPr>
            <p:cNvPr id="10" name="Rectangle 9"/>
            <p:cNvSpPr/>
            <p:nvPr/>
          </p:nvSpPr>
          <p:spPr>
            <a:xfrm>
              <a:off x="251520" y="266790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Restful</a:t>
              </a:r>
            </a:p>
          </p:txBody>
        </p:sp>
        <p:cxnSp>
          <p:nvCxnSpPr>
            <p:cNvPr id="32" name="Curved Connector 31"/>
            <p:cNvCxnSpPr>
              <a:stCxn id="10" idx="3"/>
            </p:cNvCxnSpPr>
            <p:nvPr/>
          </p:nvCxnSpPr>
          <p:spPr>
            <a:xfrm>
              <a:off x="1563494" y="3125108"/>
              <a:ext cx="1028286" cy="250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7" name="Group 86"/>
          <p:cNvGrpSpPr/>
          <p:nvPr/>
        </p:nvGrpSpPr>
        <p:grpSpPr>
          <a:xfrm>
            <a:off x="251520" y="3221324"/>
            <a:ext cx="2340260" cy="1647836"/>
            <a:chOff x="251520" y="3127612"/>
            <a:chExt cx="2340260" cy="1647836"/>
          </a:xfrm>
        </p:grpSpPr>
        <p:sp>
          <p:nvSpPr>
            <p:cNvPr id="11" name="Rectangle 10"/>
            <p:cNvSpPr/>
            <p:nvPr/>
          </p:nvSpPr>
          <p:spPr>
            <a:xfrm>
              <a:off x="251520" y="386104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Wrapper</a:t>
              </a:r>
              <a:br>
                <a:rPr lang="en-GB" dirty="0"/>
              </a:br>
              <a:r>
                <a:rPr lang="en-GB" dirty="0"/>
                <a:t>(testing)</a:t>
              </a:r>
            </a:p>
          </p:txBody>
        </p:sp>
        <p:cxnSp>
          <p:nvCxnSpPr>
            <p:cNvPr id="35" name="Curved Connector 34"/>
            <p:cNvCxnSpPr>
              <a:stCxn id="11" idx="3"/>
            </p:cNvCxnSpPr>
            <p:nvPr/>
          </p:nvCxnSpPr>
          <p:spPr>
            <a:xfrm flipV="1">
              <a:off x="1563494" y="3127612"/>
              <a:ext cx="1028286" cy="1190636"/>
            </a:xfrm>
            <a:prstGeom prst="curvedConnector3">
              <a:avLst>
                <a:gd name="adj1" fmla="val 50000"/>
              </a:avLst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sp>
        <p:nvSpPr>
          <p:cNvPr id="78" name="TextBox 77"/>
          <p:cNvSpPr txBox="1"/>
          <p:nvPr/>
        </p:nvSpPr>
        <p:spPr>
          <a:xfrm>
            <a:off x="475958" y="692696"/>
            <a:ext cx="9276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Viewers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6866026" y="588245"/>
            <a:ext cx="8034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/>
              <a:t>Object</a:t>
            </a:r>
            <a:br>
              <a:rPr lang="en-GB" dirty="0"/>
            </a:br>
            <a:r>
              <a:rPr lang="en-GB" dirty="0"/>
              <a:t>Stores</a:t>
            </a:r>
          </a:p>
        </p:txBody>
      </p:sp>
      <p:sp>
        <p:nvSpPr>
          <p:cNvPr id="114" name="Oval 113"/>
          <p:cNvSpPr/>
          <p:nvPr/>
        </p:nvSpPr>
        <p:spPr>
          <a:xfrm>
            <a:off x="4499992" y="3410146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43" name="Curved Connector 42"/>
          <p:cNvCxnSpPr>
            <a:endCxn id="44" idx="1"/>
          </p:cNvCxnSpPr>
          <p:nvPr/>
        </p:nvCxnSpPr>
        <p:spPr>
          <a:xfrm>
            <a:off x="5776436" y="3226332"/>
            <a:ext cx="523756" cy="667723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6300192" y="3552722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DataNucleus</a:t>
            </a:r>
            <a:br>
              <a:rPr lang="en-GB"/>
            </a:br>
            <a:r>
              <a:rPr lang="en-GB"/>
              <a:t>JDO</a:t>
            </a:r>
            <a:endParaRPr lang="en-GB" dirty="0"/>
          </a:p>
        </p:txBody>
      </p:sp>
      <p:sp>
        <p:nvSpPr>
          <p:cNvPr id="45" name="Flowchart: Magnetic Disk 44"/>
          <p:cNvSpPr/>
          <p:nvPr/>
        </p:nvSpPr>
        <p:spPr>
          <a:xfrm>
            <a:off x="8028384" y="3501008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RDBMS</a:t>
            </a:r>
          </a:p>
        </p:txBody>
      </p:sp>
      <p:cxnSp>
        <p:nvCxnSpPr>
          <p:cNvPr id="46" name="Curved Connector 45"/>
          <p:cNvCxnSpPr>
            <a:stCxn id="44" idx="3"/>
            <a:endCxn id="45" idx="2"/>
          </p:cNvCxnSpPr>
          <p:nvPr/>
        </p:nvCxnSpPr>
        <p:spPr>
          <a:xfrm>
            <a:off x="7612166" y="3894055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cxnSp>
        <p:nvCxnSpPr>
          <p:cNvPr id="47" name="Curved Connector 46"/>
          <p:cNvCxnSpPr>
            <a:endCxn id="48" idx="1"/>
          </p:cNvCxnSpPr>
          <p:nvPr/>
        </p:nvCxnSpPr>
        <p:spPr>
          <a:xfrm flipV="1">
            <a:off x="5776436" y="2511603"/>
            <a:ext cx="543456" cy="714729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48" name="Rectangle 47"/>
          <p:cNvSpPr/>
          <p:nvPr/>
        </p:nvSpPr>
        <p:spPr>
          <a:xfrm>
            <a:off x="6319892" y="2170270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EclipseLink</a:t>
            </a:r>
            <a:br>
              <a:rPr lang="en-GB"/>
            </a:br>
            <a:r>
              <a:rPr lang="en-GB"/>
              <a:t>JPA</a:t>
            </a:r>
            <a:endParaRPr lang="en-GB" dirty="0"/>
          </a:p>
        </p:txBody>
      </p:sp>
      <p:sp>
        <p:nvSpPr>
          <p:cNvPr id="49" name="Flowchart: Magnetic Disk 48"/>
          <p:cNvSpPr/>
          <p:nvPr/>
        </p:nvSpPr>
        <p:spPr>
          <a:xfrm>
            <a:off x="8048084" y="2118556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RDBMS</a:t>
            </a:r>
            <a:endParaRPr lang="en-GB" dirty="0"/>
          </a:p>
        </p:txBody>
      </p:sp>
      <p:cxnSp>
        <p:nvCxnSpPr>
          <p:cNvPr id="50" name="Curved Connector 49"/>
          <p:cNvCxnSpPr>
            <a:stCxn id="48" idx="3"/>
            <a:endCxn id="49" idx="2"/>
          </p:cNvCxnSpPr>
          <p:nvPr/>
        </p:nvCxnSpPr>
        <p:spPr>
          <a:xfrm>
            <a:off x="7631866" y="2511603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284860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Rectangle 59"/>
          <p:cNvSpPr/>
          <p:nvPr/>
        </p:nvSpPr>
        <p:spPr>
          <a:xfrm>
            <a:off x="1043608" y="332656"/>
            <a:ext cx="6696744" cy="1027936"/>
          </a:xfrm>
          <a:prstGeom prst="rect">
            <a:avLst/>
          </a:prstGeom>
          <a:gradFill>
            <a:gsLst>
              <a:gs pos="0">
                <a:schemeClr val="accent5">
                  <a:lumMod val="75000"/>
                </a:schemeClr>
              </a:gs>
              <a:gs pos="100000">
                <a:schemeClr val="accent5">
                  <a:lumMod val="75000"/>
                </a:schemeClr>
              </a:gs>
            </a:gsLst>
          </a:gradFill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b" anchorCtr="0"/>
          <a:lstStyle/>
          <a:p>
            <a:endParaRPr lang="en-GB" dirty="0"/>
          </a:p>
        </p:txBody>
      </p:sp>
      <p:sp>
        <p:nvSpPr>
          <p:cNvPr id="102" name="Rectangle 101"/>
          <p:cNvSpPr/>
          <p:nvPr/>
        </p:nvSpPr>
        <p:spPr>
          <a:xfrm>
            <a:off x="1043608" y="5425400"/>
            <a:ext cx="6696744" cy="1315968"/>
          </a:xfrm>
          <a:prstGeom prst="rect">
            <a:avLst/>
          </a:prstGeom>
          <a:gradFill>
            <a:gsLst>
              <a:gs pos="0">
                <a:schemeClr val="accent5">
                  <a:lumMod val="75000"/>
                </a:schemeClr>
              </a:gs>
              <a:gs pos="100000">
                <a:schemeClr val="accent5">
                  <a:lumMod val="75000"/>
                </a:schemeClr>
              </a:gs>
            </a:gsLst>
          </a:gradFill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b" anchorCtr="0"/>
          <a:lstStyle/>
          <a:p>
            <a:endParaRPr lang="en-GB" dirty="0"/>
          </a:p>
        </p:txBody>
      </p:sp>
      <p:sp>
        <p:nvSpPr>
          <p:cNvPr id="4" name="Hexagon 3"/>
          <p:cNvSpPr/>
          <p:nvPr/>
        </p:nvSpPr>
        <p:spPr>
          <a:xfrm>
            <a:off x="2643614" y="1900712"/>
            <a:ext cx="3096344" cy="2664296"/>
          </a:xfrm>
          <a:prstGeom prst="hexag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/>
          <p:cNvSpPr/>
          <p:nvPr/>
        </p:nvSpPr>
        <p:spPr>
          <a:xfrm>
            <a:off x="4011766" y="2527080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/>
          <p:cNvSpPr/>
          <p:nvPr/>
        </p:nvSpPr>
        <p:spPr>
          <a:xfrm>
            <a:off x="3507710" y="3191272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2" name="Group 81"/>
          <p:cNvGrpSpPr/>
          <p:nvPr/>
        </p:nvGrpSpPr>
        <p:grpSpPr>
          <a:xfrm>
            <a:off x="1979712" y="692696"/>
            <a:ext cx="720080" cy="2592288"/>
            <a:chOff x="1979712" y="593976"/>
            <a:chExt cx="720080" cy="2592288"/>
          </a:xfrm>
        </p:grpSpPr>
        <p:sp>
          <p:nvSpPr>
            <p:cNvPr id="12" name="TextBox 11"/>
            <p:cNvSpPr txBox="1"/>
            <p:nvPr/>
          </p:nvSpPr>
          <p:spPr>
            <a:xfrm>
              <a:off x="1979712" y="593976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n-GB" dirty="0"/>
            </a:p>
          </p:txBody>
        </p:sp>
        <p:sp>
          <p:nvSpPr>
            <p:cNvPr id="27" name="Flowchart: Decision 26"/>
            <p:cNvSpPr/>
            <p:nvPr/>
          </p:nvSpPr>
          <p:spPr>
            <a:xfrm>
              <a:off x="2591780" y="3068960"/>
              <a:ext cx="108012" cy="117304"/>
            </a:xfrm>
            <a:prstGeom prst="flowChartDecision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5127179" y="692696"/>
            <a:ext cx="649257" cy="2592288"/>
            <a:chOff x="5127179" y="692696"/>
            <a:chExt cx="649257" cy="2592288"/>
          </a:xfrm>
        </p:grpSpPr>
        <p:sp>
          <p:nvSpPr>
            <p:cNvPr id="13" name="TextBox 12"/>
            <p:cNvSpPr txBox="1"/>
            <p:nvPr/>
          </p:nvSpPr>
          <p:spPr>
            <a:xfrm>
              <a:off x="5127179" y="692696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n-GB" dirty="0"/>
            </a:p>
          </p:txBody>
        </p:sp>
        <p:sp>
          <p:nvSpPr>
            <p:cNvPr id="29" name="Flowchart: Decision 28"/>
            <p:cNvSpPr/>
            <p:nvPr/>
          </p:nvSpPr>
          <p:spPr>
            <a:xfrm>
              <a:off x="5678790" y="3167680"/>
              <a:ext cx="97646" cy="117304"/>
            </a:xfrm>
            <a:prstGeom prst="flowChartDecision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5" name="Group 84"/>
          <p:cNvGrpSpPr/>
          <p:nvPr/>
        </p:nvGrpSpPr>
        <p:grpSpPr>
          <a:xfrm>
            <a:off x="251520" y="1600200"/>
            <a:ext cx="2340260" cy="1621124"/>
            <a:chOff x="251520" y="1506488"/>
            <a:chExt cx="2340260" cy="1621124"/>
          </a:xfrm>
        </p:grpSpPr>
        <p:sp>
          <p:nvSpPr>
            <p:cNvPr id="9" name="Rectangle 8"/>
            <p:cNvSpPr/>
            <p:nvPr/>
          </p:nvSpPr>
          <p:spPr>
            <a:xfrm>
              <a:off x="251520" y="150648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Wicket</a:t>
              </a:r>
            </a:p>
          </p:txBody>
        </p:sp>
        <p:cxnSp>
          <p:nvCxnSpPr>
            <p:cNvPr id="31" name="Curved Connector 30"/>
            <p:cNvCxnSpPr>
              <a:stCxn id="9" idx="3"/>
            </p:cNvCxnSpPr>
            <p:nvPr/>
          </p:nvCxnSpPr>
          <p:spPr>
            <a:xfrm>
              <a:off x="1563494" y="1963688"/>
              <a:ext cx="1028286" cy="116392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6" name="Group 85"/>
          <p:cNvGrpSpPr/>
          <p:nvPr/>
        </p:nvGrpSpPr>
        <p:grpSpPr>
          <a:xfrm>
            <a:off x="251520" y="2761620"/>
            <a:ext cx="2340260" cy="914400"/>
            <a:chOff x="251520" y="2667908"/>
            <a:chExt cx="2340260" cy="914400"/>
          </a:xfrm>
        </p:grpSpPr>
        <p:sp>
          <p:nvSpPr>
            <p:cNvPr id="10" name="Rectangle 9"/>
            <p:cNvSpPr/>
            <p:nvPr/>
          </p:nvSpPr>
          <p:spPr>
            <a:xfrm>
              <a:off x="251520" y="266790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Restful</a:t>
              </a:r>
            </a:p>
          </p:txBody>
        </p:sp>
        <p:cxnSp>
          <p:nvCxnSpPr>
            <p:cNvPr id="32" name="Curved Connector 31"/>
            <p:cNvCxnSpPr>
              <a:stCxn id="10" idx="3"/>
            </p:cNvCxnSpPr>
            <p:nvPr/>
          </p:nvCxnSpPr>
          <p:spPr>
            <a:xfrm>
              <a:off x="1563494" y="3125108"/>
              <a:ext cx="1028286" cy="250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7" name="Group 86"/>
          <p:cNvGrpSpPr/>
          <p:nvPr/>
        </p:nvGrpSpPr>
        <p:grpSpPr>
          <a:xfrm>
            <a:off x="251520" y="3221324"/>
            <a:ext cx="2340260" cy="1647836"/>
            <a:chOff x="251520" y="3127612"/>
            <a:chExt cx="2340260" cy="1647836"/>
          </a:xfrm>
        </p:grpSpPr>
        <p:sp>
          <p:nvSpPr>
            <p:cNvPr id="11" name="Rectangle 10"/>
            <p:cNvSpPr/>
            <p:nvPr/>
          </p:nvSpPr>
          <p:spPr>
            <a:xfrm>
              <a:off x="251520" y="386104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Wrapper</a:t>
              </a:r>
              <a:br>
                <a:rPr lang="en-GB" dirty="0"/>
              </a:br>
              <a:r>
                <a:rPr lang="en-GB" dirty="0"/>
                <a:t>(testing)</a:t>
              </a:r>
            </a:p>
          </p:txBody>
        </p:sp>
        <p:cxnSp>
          <p:nvCxnSpPr>
            <p:cNvPr id="35" name="Curved Connector 34"/>
            <p:cNvCxnSpPr>
              <a:stCxn id="11" idx="3"/>
            </p:cNvCxnSpPr>
            <p:nvPr/>
          </p:nvCxnSpPr>
          <p:spPr>
            <a:xfrm flipV="1">
              <a:off x="1563494" y="3127612"/>
              <a:ext cx="1028286" cy="1190636"/>
            </a:xfrm>
            <a:prstGeom prst="curvedConnector3">
              <a:avLst>
                <a:gd name="adj1" fmla="val 50000"/>
              </a:avLst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sp>
        <p:nvSpPr>
          <p:cNvPr id="25" name="Hexagon 24"/>
          <p:cNvSpPr/>
          <p:nvPr/>
        </p:nvSpPr>
        <p:spPr>
          <a:xfrm>
            <a:off x="3543275" y="620688"/>
            <a:ext cx="1225014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Custom</a:t>
            </a:r>
            <a:br>
              <a:rPr lang="en-GB" sz="1600" dirty="0"/>
            </a:br>
            <a:r>
              <a:rPr lang="en-GB" sz="1600" dirty="0"/>
              <a:t>service</a:t>
            </a:r>
          </a:p>
        </p:txBody>
      </p:sp>
      <p:sp>
        <p:nvSpPr>
          <p:cNvPr id="22" name="Hexagon 21"/>
          <p:cNvSpPr/>
          <p:nvPr/>
        </p:nvSpPr>
        <p:spPr>
          <a:xfrm>
            <a:off x="1223628" y="5504902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Security</a:t>
            </a:r>
          </a:p>
        </p:txBody>
      </p:sp>
      <p:cxnSp>
        <p:nvCxnSpPr>
          <p:cNvPr id="48" name="Curved Connector 47"/>
          <p:cNvCxnSpPr>
            <a:cxnSpLocks/>
            <a:stCxn id="22" idx="5"/>
            <a:endCxn id="4" idx="2"/>
          </p:cNvCxnSpPr>
          <p:nvPr/>
        </p:nvCxnSpPr>
        <p:spPr>
          <a:xfrm rot="5400000" flipH="1" flipV="1">
            <a:off x="2418866" y="4614080"/>
            <a:ext cx="939895" cy="841750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3" name="Hexagon 22"/>
          <p:cNvSpPr/>
          <p:nvPr/>
        </p:nvSpPr>
        <p:spPr>
          <a:xfrm>
            <a:off x="2823634" y="5805264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Commands</a:t>
            </a:r>
          </a:p>
        </p:txBody>
      </p:sp>
      <p:cxnSp>
        <p:nvCxnSpPr>
          <p:cNvPr id="56" name="Curved Connector 55"/>
          <p:cNvCxnSpPr>
            <a:cxnSpLocks/>
            <a:endCxn id="4" idx="2"/>
          </p:cNvCxnSpPr>
          <p:nvPr/>
        </p:nvCxnSpPr>
        <p:spPr>
          <a:xfrm rot="16200000" flipV="1">
            <a:off x="2849286" y="5025410"/>
            <a:ext cx="1227927" cy="307122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4" name="Curved Connector 73"/>
          <p:cNvCxnSpPr>
            <a:cxnSpLocks/>
            <a:stCxn id="89" idx="4"/>
            <a:endCxn id="4" idx="1"/>
          </p:cNvCxnSpPr>
          <p:nvPr/>
        </p:nvCxnSpPr>
        <p:spPr>
          <a:xfrm rot="16200000" flipV="1">
            <a:off x="4994902" y="4643990"/>
            <a:ext cx="1384273" cy="1226308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38" name="Curved Connector 37"/>
          <p:cNvCxnSpPr>
            <a:stCxn id="29" idx="3"/>
            <a:endCxn id="17" idx="1"/>
          </p:cNvCxnSpPr>
          <p:nvPr/>
        </p:nvCxnSpPr>
        <p:spPr>
          <a:xfrm>
            <a:off x="5776436" y="3226332"/>
            <a:ext cx="523756" cy="667723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6300192" y="3552722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DataNucleus</a:t>
            </a:r>
            <a:br>
              <a:rPr lang="en-GB"/>
            </a:br>
            <a:r>
              <a:rPr lang="en-GB"/>
              <a:t>JDO</a:t>
            </a:r>
            <a:endParaRPr lang="en-GB" dirty="0"/>
          </a:p>
        </p:txBody>
      </p:sp>
      <p:sp>
        <p:nvSpPr>
          <p:cNvPr id="18" name="Flowchart: Magnetic Disk 17"/>
          <p:cNvSpPr/>
          <p:nvPr/>
        </p:nvSpPr>
        <p:spPr>
          <a:xfrm>
            <a:off x="8028384" y="3501008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RDBMS</a:t>
            </a:r>
          </a:p>
        </p:txBody>
      </p:sp>
      <p:cxnSp>
        <p:nvCxnSpPr>
          <p:cNvPr id="91" name="Curved Connector 90"/>
          <p:cNvCxnSpPr>
            <a:stCxn id="17" idx="3"/>
            <a:endCxn id="18" idx="2"/>
          </p:cNvCxnSpPr>
          <p:nvPr/>
        </p:nvCxnSpPr>
        <p:spPr>
          <a:xfrm>
            <a:off x="7612166" y="3894055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6" name="Oval 65"/>
          <p:cNvSpPr/>
          <p:nvPr/>
        </p:nvSpPr>
        <p:spPr>
          <a:xfrm>
            <a:off x="5508104" y="5644530"/>
            <a:ext cx="108012" cy="117304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3" name="TextBox 102"/>
          <p:cNvSpPr txBox="1"/>
          <p:nvPr/>
        </p:nvSpPr>
        <p:spPr>
          <a:xfrm>
            <a:off x="1212421" y="6372036"/>
            <a:ext cx="11128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/>
              <a:t>Extensions</a:t>
            </a:r>
            <a:endParaRPr lang="en-GB" dirty="0"/>
          </a:p>
        </p:txBody>
      </p:sp>
      <p:cxnSp>
        <p:nvCxnSpPr>
          <p:cNvPr id="65" name="Curved Connector 64"/>
          <p:cNvCxnSpPr>
            <a:stCxn id="29" idx="3"/>
            <a:endCxn id="67" idx="1"/>
          </p:cNvCxnSpPr>
          <p:nvPr/>
        </p:nvCxnSpPr>
        <p:spPr>
          <a:xfrm flipV="1">
            <a:off x="5776436" y="2511603"/>
            <a:ext cx="543456" cy="714729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7" name="Rectangle 66"/>
          <p:cNvSpPr/>
          <p:nvPr/>
        </p:nvSpPr>
        <p:spPr>
          <a:xfrm>
            <a:off x="6319892" y="2170270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EclipseLink</a:t>
            </a:r>
            <a:br>
              <a:rPr lang="en-GB"/>
            </a:br>
            <a:r>
              <a:rPr lang="en-GB"/>
              <a:t>JPA</a:t>
            </a:r>
            <a:endParaRPr lang="en-GB" dirty="0"/>
          </a:p>
        </p:txBody>
      </p:sp>
      <p:sp>
        <p:nvSpPr>
          <p:cNvPr id="69" name="Flowchart: Magnetic Disk 68"/>
          <p:cNvSpPr/>
          <p:nvPr/>
        </p:nvSpPr>
        <p:spPr>
          <a:xfrm>
            <a:off x="8048084" y="2118556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/>
              <a:t>RDBMS</a:t>
            </a:r>
            <a:endParaRPr lang="en-GB" dirty="0"/>
          </a:p>
        </p:txBody>
      </p:sp>
      <p:cxnSp>
        <p:nvCxnSpPr>
          <p:cNvPr id="70" name="Curved Connector 69"/>
          <p:cNvCxnSpPr>
            <a:stCxn id="67" idx="3"/>
            <a:endCxn id="69" idx="2"/>
          </p:cNvCxnSpPr>
          <p:nvPr/>
        </p:nvCxnSpPr>
        <p:spPr>
          <a:xfrm>
            <a:off x="7631866" y="2511603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84" name="Hexagon 83"/>
          <p:cNvSpPr/>
          <p:nvPr/>
        </p:nvSpPr>
        <p:spPr>
          <a:xfrm>
            <a:off x="4551826" y="5517232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Publisher</a:t>
            </a:r>
          </a:p>
        </p:txBody>
      </p:sp>
      <p:sp>
        <p:nvSpPr>
          <p:cNvPr id="89" name="Hexagon 88"/>
          <p:cNvSpPr/>
          <p:nvPr/>
        </p:nvSpPr>
        <p:spPr>
          <a:xfrm>
            <a:off x="6156176" y="5949280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 err="1"/>
              <a:t>Auditer</a:t>
            </a:r>
            <a:endParaRPr lang="en-GB" sz="1600" dirty="0"/>
          </a:p>
        </p:txBody>
      </p:sp>
      <p:cxnSp>
        <p:nvCxnSpPr>
          <p:cNvPr id="90" name="Curved Connector 89"/>
          <p:cNvCxnSpPr>
            <a:endCxn id="19" idx="0"/>
          </p:cNvCxnSpPr>
          <p:nvPr/>
        </p:nvCxnSpPr>
        <p:spPr>
          <a:xfrm rot="16200000" flipH="1">
            <a:off x="3526622" y="1825912"/>
            <a:ext cx="1330328" cy="72008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3" name="Curved Connector 92"/>
          <p:cNvCxnSpPr>
            <a:cxnSpLocks/>
          </p:cNvCxnSpPr>
          <p:nvPr/>
        </p:nvCxnSpPr>
        <p:spPr>
          <a:xfrm rot="5400000" flipH="1" flipV="1">
            <a:off x="4533016" y="4964034"/>
            <a:ext cx="939894" cy="141842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14" name="Oval 113"/>
          <p:cNvSpPr/>
          <p:nvPr/>
        </p:nvSpPr>
        <p:spPr>
          <a:xfrm>
            <a:off x="4499992" y="3410146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TextBox 61"/>
          <p:cNvSpPr txBox="1"/>
          <p:nvPr/>
        </p:nvSpPr>
        <p:spPr>
          <a:xfrm>
            <a:off x="1187624" y="404664"/>
            <a:ext cx="19239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API implementations</a:t>
            </a:r>
          </a:p>
        </p:txBody>
      </p:sp>
      <p:sp>
        <p:nvSpPr>
          <p:cNvPr id="63" name="Hexagon 62"/>
          <p:cNvSpPr/>
          <p:nvPr/>
        </p:nvSpPr>
        <p:spPr>
          <a:xfrm>
            <a:off x="5004048" y="620688"/>
            <a:ext cx="1225014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Custom</a:t>
            </a:r>
            <a:br>
              <a:rPr lang="en-GB" sz="1600" dirty="0"/>
            </a:br>
            <a:r>
              <a:rPr lang="en-GB" sz="1600" dirty="0"/>
              <a:t>service</a:t>
            </a:r>
          </a:p>
        </p:txBody>
      </p:sp>
      <p:cxnSp>
        <p:nvCxnSpPr>
          <p:cNvPr id="68" name="Curved Connector 67"/>
          <p:cNvCxnSpPr>
            <a:endCxn id="19" idx="0"/>
          </p:cNvCxnSpPr>
          <p:nvPr/>
        </p:nvCxnSpPr>
        <p:spPr>
          <a:xfrm rot="5400000">
            <a:off x="4208956" y="1215586"/>
            <a:ext cx="1330329" cy="1292659"/>
          </a:xfrm>
          <a:prstGeom prst="curvedConnector3">
            <a:avLst>
              <a:gd name="adj1" fmla="val 39792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43196299"/>
      </p:ext>
    </p:extLst>
  </p:cSld>
  <p:clrMapOvr>
    <a:masterClrMapping/>
  </p:clrMapOvr>
</p:sld>
</file>

<file path=ppt/theme/theme1.xml><?xml version="1.0" encoding="utf-8"?>
<a:theme xmlns:a="http://schemas.openxmlformats.org/drawingml/2006/main" name="Horizon">
  <a:themeElements>
    <a:clrScheme name="Horizon">
      <a:dk1>
        <a:srgbClr val="000000"/>
      </a:dk1>
      <a:lt1>
        <a:srgbClr val="FFFFFF"/>
      </a:lt1>
      <a:dk2>
        <a:srgbClr val="1F2123"/>
      </a:dk2>
      <a:lt2>
        <a:srgbClr val="DC9E1F"/>
      </a:lt2>
      <a:accent1>
        <a:srgbClr val="7E97AD"/>
      </a:accent1>
      <a:accent2>
        <a:srgbClr val="CC8E60"/>
      </a:accent2>
      <a:accent3>
        <a:srgbClr val="7A6A60"/>
      </a:accent3>
      <a:accent4>
        <a:srgbClr val="B4936D"/>
      </a:accent4>
      <a:accent5>
        <a:srgbClr val="67787B"/>
      </a:accent5>
      <a:accent6>
        <a:srgbClr val="9D936F"/>
      </a:accent6>
      <a:hlink>
        <a:srgbClr val="646464"/>
      </a:hlink>
      <a:folHlink>
        <a:srgbClr val="969696"/>
      </a:folHlink>
    </a:clrScheme>
    <a:fontScheme name="Horizon">
      <a:maj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Horizon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hade val="100000"/>
                <a:satMod val="100000"/>
              </a:schemeClr>
            </a:gs>
            <a:gs pos="100000">
              <a:schemeClr val="phClr">
                <a:tint val="61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</a:schemeClr>
            </a:gs>
            <a:gs pos="100000">
              <a:schemeClr val="phClr">
                <a:tint val="90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5240" cap="flat" cmpd="sng" algn="ctr">
          <a:solidFill>
            <a:schemeClr val="phClr">
              <a:tint val="25000"/>
              <a:alpha val="25000"/>
            </a:schemeClr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2924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prstMaterial="flat">
            <a:bevelT w="34925" h="47625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40000"/>
              </a:schemeClr>
            </a:gs>
            <a:gs pos="31000">
              <a:schemeClr val="phClr">
                <a:tint val="100000"/>
                <a:shade val="90000"/>
                <a:alpha val="100000"/>
              </a:schemeClr>
            </a:gs>
            <a:gs pos="100000">
              <a:schemeClr val="phClr">
                <a:tint val="100000"/>
                <a:shade val="80000"/>
                <a:alpha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80000"/>
              </a:schemeClr>
            </a:gs>
            <a:gs pos="41000">
              <a:schemeClr val="phClr">
                <a:tint val="100000"/>
                <a:shade val="100000"/>
                <a:alpha val="100000"/>
                <a:satMod val="150000"/>
              </a:schemeClr>
            </a:gs>
            <a:gs pos="100000">
              <a:schemeClr val="phClr">
                <a:tint val="100000"/>
                <a:shade val="65000"/>
                <a:alpha val="100000"/>
              </a:schemeClr>
            </a:gs>
          </a:gsLst>
          <a:path path="circle">
            <a:fillToRect l="50000" t="8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Horizon</Template>
  <TotalTime>0</TotalTime>
  <Words>53</Words>
  <Application>Microsoft Office PowerPoint</Application>
  <PresentationFormat>On-screen Show (4:3)</PresentationFormat>
  <Paragraphs>30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Arial Narrow</vt:lpstr>
      <vt:lpstr>Horizon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16</cp:revision>
  <dcterms:created xsi:type="dcterms:W3CDTF">2015-03-25T17:38:02Z</dcterms:created>
  <dcterms:modified xsi:type="dcterms:W3CDTF">2023-03-12T12:07:55Z</dcterms:modified>
</cp:coreProperties>
</file>

<file path=docProps/thumbnail.jpeg>
</file>